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Garamond"/>
      <p:regular r:id="rId13"/>
      <p:bold r:id="rId14"/>
      <p:italic r:id="rId15"/>
      <p:boldItalic r:id="rId16"/>
    </p:embeddedFont>
    <p:embeddedFont>
      <p:font typeface="Pacifico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KyQYj2t3N98LftAXHoKrOhFb7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3744AA-D6E4-484A-B7FA-99B0158948E0}">
  <a:tblStyle styleId="{133744AA-D6E4-484A-B7FA-99B0158948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Garamond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Garamond-italic.fntdata"/><Relationship Id="rId14" Type="http://schemas.openxmlformats.org/officeDocument/2006/relationships/font" Target="fonts/Garamond-bold.fntdata"/><Relationship Id="rId17" Type="http://schemas.openxmlformats.org/officeDocument/2006/relationships/font" Target="fonts/Pacifico-regular.fntdata"/><Relationship Id="rId16" Type="http://schemas.openxmlformats.org/officeDocument/2006/relationships/font" Target="fonts/Garamon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a81c2e70f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fa81c2e70f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22bdb620f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1022bdb620f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8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descr="HD-PanelTitleR1.png" id="22" name="Google Shape;22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3;p8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24" name="Google Shape;24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25" name="Google Shape;25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8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" name="Google Shape;31;p8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7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93" name="Google Shape;93;p1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1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2" name="Google Shape;102;p18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1" name="Google Shape;111;p19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2" name="Google Shape;112;p19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6" name="Google Shape;116;p2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p21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3" name="Google Shape;123;p2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7" name="Google Shape;127;p21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8" name="Google Shape;128;p21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2" name="Google Shape;132;p22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6" name="Google Shape;136;p22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3" name="Google Shape;143;p2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7" name="Google Shape;147;p2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0" name="Google Shape;150;p24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9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43" name="Google Shape;43;p1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6" name="Google Shape;46;p10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7" name="Google Shape;57;p12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1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" name="Google Shape;60;p1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3" type="body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71" name="Google Shape;71;p14"/>
          <p:cNvSpPr txBox="1"/>
          <p:nvPr>
            <p:ph idx="4" type="body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5" name="Google Shape;75;p1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6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6" name="Google Shape;86;p1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7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6.xml"/><Relationship Id="rId21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5.jpg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19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.xml"/><Relationship Id="rId1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7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descr="HD-PanelContent.png" id="11" name="Google Shape;11;p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7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3" name="Google Shape;13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4" name="Google Shape;14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" name="Google Shape;17;p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" name="Google Shape;18;p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9" name="Google Shape;19;p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8.jpg"/><Relationship Id="rId9" Type="http://schemas.openxmlformats.org/officeDocument/2006/relationships/image" Target="../media/image9.png"/><Relationship Id="rId5" Type="http://schemas.openxmlformats.org/officeDocument/2006/relationships/image" Target="../media/image13.jpg"/><Relationship Id="rId6" Type="http://schemas.openxmlformats.org/officeDocument/2006/relationships/image" Target="../media/image12.jpg"/><Relationship Id="rId7" Type="http://schemas.openxmlformats.org/officeDocument/2006/relationships/image" Target="../media/image8.png"/><Relationship Id="rId8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image" Target="../media/image20.png"/><Relationship Id="rId7" Type="http://schemas.openxmlformats.org/officeDocument/2006/relationships/image" Target="../media/image22.jpg"/><Relationship Id="rId8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image" Target="../media/image20.png"/><Relationship Id="rId7" Type="http://schemas.openxmlformats.org/officeDocument/2006/relationships/image" Target="../media/image2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jpg"/><Relationship Id="rId4" Type="http://schemas.openxmlformats.org/officeDocument/2006/relationships/image" Target="../media/image2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jpg"/><Relationship Id="rId4" Type="http://schemas.openxmlformats.org/officeDocument/2006/relationships/image" Target="../media/image32.png"/><Relationship Id="rId9" Type="http://schemas.openxmlformats.org/officeDocument/2006/relationships/image" Target="../media/image26.png"/><Relationship Id="rId5" Type="http://schemas.openxmlformats.org/officeDocument/2006/relationships/image" Target="../media/image24.png"/><Relationship Id="rId6" Type="http://schemas.openxmlformats.org/officeDocument/2006/relationships/image" Target="../media/image29.png"/><Relationship Id="rId7" Type="http://schemas.openxmlformats.org/officeDocument/2006/relationships/image" Target="../media/image25.jpg"/><Relationship Id="rId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7" name="Google Shape;157;p1"/>
          <p:cNvSpPr/>
          <p:nvPr/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14300" sx="99000" rotWithShape="0" algn="t" dir="5400000" dist="127000" sy="99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58" name="Google Shape;158;p1"/>
          <p:cNvPicPr preferRelativeResize="0"/>
          <p:nvPr/>
        </p:nvPicPr>
        <p:blipFill rotWithShape="1">
          <a:blip r:embed="rId5">
            <a:alphaModFix amt="50000"/>
          </a:blip>
          <a:srcRect b="20228" l="0" r="1" t="9904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1"/>
          <p:cNvCxnSpPr/>
          <p:nvPr/>
        </p:nvCxnSpPr>
        <p:spPr>
          <a:xfrm>
            <a:off x="2621280" y="3594428"/>
            <a:ext cx="6949440" cy="0"/>
          </a:xfrm>
          <a:prstGeom prst="straightConnector1">
            <a:avLst/>
          </a:prstGeom>
          <a:noFill/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0" name="Google Shape;160;p1"/>
          <p:cNvSpPr/>
          <p:nvPr/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" name="Google Shape;161;p1"/>
          <p:cNvGrpSpPr/>
          <p:nvPr/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>
          <p:nvSpPr>
            <p:cNvPr id="162" name="Google Shape;162;p1"/>
            <p:cNvSpPr/>
            <p:nvPr/>
          </p:nvSpPr>
          <p:spPr>
            <a:xfrm>
              <a:off x="732303" y="3128956"/>
              <a:ext cx="45720" cy="658368"/>
            </a:xfrm>
            <a:prstGeom prst="roundRect">
              <a:avLst>
                <a:gd fmla="val 50000" name="adj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163" name="Google Shape;163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1"/>
            <p:cNvSpPr/>
            <p:nvPr/>
          </p:nvSpPr>
          <p:spPr>
            <a:xfrm>
              <a:off x="11414377" y="3128956"/>
              <a:ext cx="45720" cy="658368"/>
            </a:xfrm>
            <a:prstGeom prst="roundRect">
              <a:avLst>
                <a:gd fmla="val 50000" name="adj"/>
              </a:avLst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165" name="Google Shape;165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6" name="Google Shape;166;p1"/>
          <p:cNvSpPr txBox="1"/>
          <p:nvPr>
            <p:ph type="ctrTitle"/>
          </p:nvPr>
        </p:nvSpPr>
        <p:spPr>
          <a:xfrm>
            <a:off x="2224403" y="1113698"/>
            <a:ext cx="8229600" cy="234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aramond"/>
              <a:buNone/>
            </a:pPr>
            <a:r>
              <a:rPr lang="en-US" sz="5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Welcome to the </a:t>
            </a:r>
            <a:br>
              <a:rPr lang="en-US" sz="5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5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Parent Teacher Organization</a:t>
            </a:r>
            <a:br>
              <a:rPr lang="en-US" sz="5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5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General Body Meeting</a:t>
            </a:r>
            <a:endParaRPr/>
          </a:p>
        </p:txBody>
      </p:sp>
      <p:sp>
        <p:nvSpPr>
          <p:cNvPr id="167" name="Google Shape;167;p1"/>
          <p:cNvSpPr txBox="1"/>
          <p:nvPr>
            <p:ph idx="1" type="subTitle"/>
          </p:nvPr>
        </p:nvSpPr>
        <p:spPr>
          <a:xfrm>
            <a:off x="2453003" y="3729894"/>
            <a:ext cx="7772400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lang="en-US">
                <a:solidFill>
                  <a:schemeClr val="lt1"/>
                </a:solidFill>
              </a:rPr>
              <a:t>November 16, 2021</a:t>
            </a:r>
            <a:endParaRPr/>
          </a:p>
          <a:p>
            <a:pPr indent="0" lvl="0" marL="0" rtl="0" algn="ctr">
              <a:spcBef>
                <a:spcPts val="1020"/>
              </a:spcBef>
              <a:spcAft>
                <a:spcPts val="0"/>
              </a:spcAft>
              <a:buSzPts val="2415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8" name="Google Shape;168;p1"/>
          <p:cNvSpPr txBox="1"/>
          <p:nvPr/>
        </p:nvSpPr>
        <p:spPr>
          <a:xfrm>
            <a:off x="1141500" y="4310100"/>
            <a:ext cx="101718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We will begin shortly… please add </a:t>
            </a:r>
            <a:r>
              <a:rPr b="1" i="1" lang="en-US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your child’s name and </a:t>
            </a:r>
            <a:r>
              <a:rPr b="1" i="1" lang="en-US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teacher</a:t>
            </a:r>
            <a:r>
              <a:rPr b="1" i="1" lang="en-US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to the chat in order for your student to </a:t>
            </a:r>
            <a:r>
              <a:rPr b="1" i="1" lang="en-US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receive</a:t>
            </a:r>
            <a:r>
              <a:rPr b="1" i="1" lang="en-US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extra credit for your presence on the call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63636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"/>
          <p:cNvSpPr txBox="1"/>
          <p:nvPr>
            <p:ph type="title"/>
          </p:nvPr>
        </p:nvSpPr>
        <p:spPr>
          <a:xfrm>
            <a:off x="952108" y="954756"/>
            <a:ext cx="2730414" cy="49460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</a:pPr>
            <a:r>
              <a:rPr lang="en-US">
                <a:solidFill>
                  <a:srgbClr val="FFFFFF"/>
                </a:solidFill>
              </a:rPr>
              <a:t>Agenda</a:t>
            </a: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0000">
                <a:schemeClr val="lt1"/>
              </a:gs>
              <a:gs pos="61000">
                <a:srgbClr val="F7F7F7"/>
              </a:gs>
              <a:gs pos="97000">
                <a:srgbClr val="E4E4E4"/>
              </a:gs>
              <a:gs pos="100000">
                <a:srgbClr val="E4E4E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5140934" y="469900"/>
            <a:ext cx="5953630" cy="5405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Opening Prayer and Comments</a:t>
            </a:r>
            <a:endParaRPr/>
          </a:p>
          <a:p>
            <a:pPr indent="0" lvl="0" marL="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Treasurer / </a:t>
            </a:r>
            <a:r>
              <a:rPr lang="en-US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Fundraiser </a:t>
            </a:r>
            <a:r>
              <a:rPr b="0" i="0" lang="en-US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Report</a:t>
            </a:r>
            <a:endParaRPr sz="18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17145" lvl="0" marL="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aramond"/>
              <a:buChar char="•"/>
            </a:pPr>
            <a:r>
              <a:rPr lang="en-US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Introduction of Classroom Parents</a:t>
            </a:r>
            <a:endParaRPr/>
          </a:p>
          <a:p>
            <a:pPr indent="0" lvl="0" marL="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Closing Remarks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4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84" name="Google Shape;184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4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6" name="Google Shape;186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8" name="Google Shape;188;p4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9" name="Google Shape;189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0" name="Google Shape;190;p4"/>
          <p:cNvSpPr/>
          <p:nvPr/>
        </p:nvSpPr>
        <p:spPr>
          <a:xfrm>
            <a:off x="661795" y="576916"/>
            <a:ext cx="3992501" cy="5734983"/>
          </a:xfrm>
          <a:prstGeom prst="rect">
            <a:avLst/>
          </a:prstGeom>
          <a:solidFill>
            <a:srgbClr val="363636"/>
          </a:solidFill>
          <a:ln>
            <a:noFill/>
          </a:ln>
          <a:effectLst>
            <a:outerShdw blurRad="114300" sx="99000" rotWithShape="0" algn="t" dir="5400000" dist="127000" sy="99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1" name="Google Shape;191;p4"/>
          <p:cNvSpPr/>
          <p:nvPr/>
        </p:nvSpPr>
        <p:spPr>
          <a:xfrm>
            <a:off x="751473" y="718517"/>
            <a:ext cx="3666600" cy="54042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4"/>
          <p:cNvSpPr txBox="1"/>
          <p:nvPr>
            <p:ph type="title"/>
          </p:nvPr>
        </p:nvSpPr>
        <p:spPr>
          <a:xfrm>
            <a:off x="727925" y="791675"/>
            <a:ext cx="3713700" cy="25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b="1" lang="en-US" sz="5400">
                <a:solidFill>
                  <a:schemeClr val="lt1"/>
                </a:solidFill>
              </a:rPr>
              <a:t>To All our</a:t>
            </a:r>
            <a:endParaRPr b="1" sz="5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b="1" lang="en-US" sz="5400">
                <a:solidFill>
                  <a:schemeClr val="lt1"/>
                </a:solidFill>
              </a:rPr>
              <a:t>fundraiser participants  </a:t>
            </a:r>
            <a:endParaRPr b="1" sz="5400">
              <a:solidFill>
                <a:schemeClr val="lt1"/>
              </a:solidFill>
            </a:endParaRPr>
          </a:p>
        </p:txBody>
      </p:sp>
      <p:cxnSp>
        <p:nvCxnSpPr>
          <p:cNvPr id="193" name="Google Shape;193;p4"/>
          <p:cNvCxnSpPr/>
          <p:nvPr/>
        </p:nvCxnSpPr>
        <p:spPr>
          <a:xfrm>
            <a:off x="1276971" y="4397593"/>
            <a:ext cx="2762149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4" name="Google Shape;194;p4"/>
          <p:cNvSpPr txBox="1"/>
          <p:nvPr/>
        </p:nvSpPr>
        <p:spPr>
          <a:xfrm>
            <a:off x="506750" y="4552825"/>
            <a:ext cx="4302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accent6"/>
                </a:solidFill>
                <a:latin typeface="Pacifico"/>
                <a:ea typeface="Pacifico"/>
                <a:cs typeface="Pacifico"/>
                <a:sym typeface="Pacifico"/>
              </a:rPr>
              <a:t>Fundraiser</a:t>
            </a:r>
            <a:r>
              <a:rPr lang="en-US" sz="2600">
                <a:solidFill>
                  <a:schemeClr val="accent6"/>
                </a:solidFill>
                <a:latin typeface="Pacifico"/>
                <a:ea typeface="Pacifico"/>
                <a:cs typeface="Pacifico"/>
                <a:sym typeface="Pacifico"/>
              </a:rPr>
              <a:t> Champions:</a:t>
            </a:r>
            <a:endParaRPr sz="2600">
              <a:solidFill>
                <a:schemeClr val="accent6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accent6"/>
                </a:solidFill>
                <a:latin typeface="Pacifico"/>
                <a:ea typeface="Pacifico"/>
                <a:cs typeface="Pacifico"/>
                <a:sym typeface="Pacifico"/>
              </a:rPr>
              <a:t>Ms. DeSue and</a:t>
            </a:r>
            <a:endParaRPr sz="2600">
              <a:solidFill>
                <a:schemeClr val="accent6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accent6"/>
                </a:solidFill>
                <a:latin typeface="Pacifico"/>
                <a:ea typeface="Pacifico"/>
                <a:cs typeface="Pacifico"/>
                <a:sym typeface="Pacifico"/>
              </a:rPr>
              <a:t>Carressa Hutchinson</a:t>
            </a:r>
            <a:r>
              <a:rPr lang="en-US" sz="2600">
                <a:solidFill>
                  <a:schemeClr val="accent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600">
              <a:solidFill>
                <a:schemeClr val="accent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5" name="Google Shape;195;p4"/>
          <p:cNvSpPr txBox="1"/>
          <p:nvPr/>
        </p:nvSpPr>
        <p:spPr>
          <a:xfrm>
            <a:off x="6213835" y="4157978"/>
            <a:ext cx="5316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6" name="Google Shape;196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54300" y="599975"/>
            <a:ext cx="7432350" cy="56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a81c2e70f_0_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2" name="Google Shape;202;gfa81c2e70f_0_19"/>
          <p:cNvSpPr/>
          <p:nvPr/>
        </p:nvSpPr>
        <p:spPr>
          <a:xfrm>
            <a:off x="474663" y="469900"/>
            <a:ext cx="3695100" cy="5918100"/>
          </a:xfrm>
          <a:prstGeom prst="rect">
            <a:avLst/>
          </a:prstGeom>
          <a:solidFill>
            <a:srgbClr val="363636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3" name="Google Shape;203;gfa81c2e70f_0_19"/>
          <p:cNvSpPr/>
          <p:nvPr/>
        </p:nvSpPr>
        <p:spPr>
          <a:xfrm>
            <a:off x="639668" y="635508"/>
            <a:ext cx="3365100" cy="55869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fa81c2e70f_0_19"/>
          <p:cNvSpPr txBox="1"/>
          <p:nvPr>
            <p:ph type="title"/>
          </p:nvPr>
        </p:nvSpPr>
        <p:spPr>
          <a:xfrm>
            <a:off x="952108" y="954756"/>
            <a:ext cx="2730300" cy="49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</a:pPr>
            <a:r>
              <a:rPr lang="en-US">
                <a:solidFill>
                  <a:srgbClr val="FFFFFF"/>
                </a:solidFill>
              </a:rPr>
              <a:t>Treasurer</a:t>
            </a:r>
            <a:r>
              <a:rPr lang="en-US">
                <a:solidFill>
                  <a:srgbClr val="FFFFFF"/>
                </a:solidFill>
              </a:rPr>
              <a:t> Report</a:t>
            </a:r>
            <a:endParaRPr/>
          </a:p>
        </p:txBody>
      </p:sp>
      <p:sp>
        <p:nvSpPr>
          <p:cNvPr id="205" name="Google Shape;205;gfa81c2e70f_0_19"/>
          <p:cNvSpPr/>
          <p:nvPr/>
        </p:nvSpPr>
        <p:spPr>
          <a:xfrm>
            <a:off x="4654296" y="0"/>
            <a:ext cx="75378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0000">
                <a:schemeClr val="lt1"/>
              </a:gs>
              <a:gs pos="61000">
                <a:srgbClr val="F7F7F7"/>
              </a:gs>
              <a:gs pos="97000">
                <a:srgbClr val="E4E4E4"/>
              </a:gs>
              <a:gs pos="100000">
                <a:srgbClr val="E4E4E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6" name="Google Shape;206;gfa81c2e70f_0_19"/>
          <p:cNvSpPr txBox="1"/>
          <p:nvPr/>
        </p:nvSpPr>
        <p:spPr>
          <a:xfrm>
            <a:off x="5140934" y="469900"/>
            <a:ext cx="5953500" cy="54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gfa81c2e70f_0_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1900" y="90100"/>
            <a:ext cx="7493151" cy="489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g1022bdb620f_0_11"/>
          <p:cNvGrpSpPr/>
          <p:nvPr/>
        </p:nvGrpSpPr>
        <p:grpSpPr>
          <a:xfrm>
            <a:off x="-16934" y="0"/>
            <a:ext cx="12231160" cy="6856215"/>
            <a:chOff x="-16934" y="0"/>
            <a:chExt cx="12231160" cy="6856215"/>
          </a:xfrm>
        </p:grpSpPr>
        <p:pic>
          <p:nvPicPr>
            <p:cNvPr id="213" name="Google Shape;213;g1022bdb620f_0_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2188827" cy="68562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g1022bdb620f_0_11"/>
            <p:cNvSpPr/>
            <p:nvPr/>
          </p:nvSpPr>
          <p:spPr>
            <a:xfrm>
              <a:off x="2328332" y="1540931"/>
              <a:ext cx="7543800" cy="38355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15" name="Google Shape;215;g1022bdb620f_0_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g1022bdb620f_0_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17" name="Google Shape;217;g1022bdb620f_0_11"/>
          <p:cNvCxnSpPr/>
          <p:nvPr/>
        </p:nvCxnSpPr>
        <p:spPr>
          <a:xfrm>
            <a:off x="2692399" y="3522131"/>
            <a:ext cx="68157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g1022bdb620f_0_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9" name="Google Shape;219;g1022bdb620f_0_11"/>
          <p:cNvSpPr/>
          <p:nvPr/>
        </p:nvSpPr>
        <p:spPr>
          <a:xfrm>
            <a:off x="661795" y="576916"/>
            <a:ext cx="3992400" cy="5735100"/>
          </a:xfrm>
          <a:prstGeom prst="rect">
            <a:avLst/>
          </a:prstGeom>
          <a:solidFill>
            <a:srgbClr val="363636"/>
          </a:solidFill>
          <a:ln>
            <a:noFill/>
          </a:ln>
          <a:effectLst>
            <a:outerShdw blurRad="114300" sx="99000" rotWithShape="0" algn="t" dir="5400000" dist="127000" sy="99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0" name="Google Shape;220;g1022bdb620f_0_11"/>
          <p:cNvSpPr/>
          <p:nvPr/>
        </p:nvSpPr>
        <p:spPr>
          <a:xfrm>
            <a:off x="824673" y="742355"/>
            <a:ext cx="3666600" cy="54042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1022bdb620f_0_11"/>
          <p:cNvSpPr txBox="1"/>
          <p:nvPr>
            <p:ph type="title"/>
          </p:nvPr>
        </p:nvSpPr>
        <p:spPr>
          <a:xfrm>
            <a:off x="824675" y="1385825"/>
            <a:ext cx="3520200" cy="28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aramond"/>
              <a:buNone/>
            </a:pPr>
            <a:r>
              <a:rPr b="1" lang="en-US" sz="5400">
                <a:solidFill>
                  <a:schemeClr val="lt1"/>
                </a:solidFill>
              </a:rPr>
              <a:t>Classroom </a:t>
            </a:r>
            <a:endParaRPr b="1" sz="5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aramond"/>
              <a:buNone/>
            </a:pPr>
            <a:r>
              <a:rPr b="1" lang="en-US" sz="5400">
                <a:solidFill>
                  <a:schemeClr val="lt1"/>
                </a:solidFill>
              </a:rPr>
              <a:t>Parents </a:t>
            </a:r>
            <a:endParaRPr b="1" sz="5400">
              <a:solidFill>
                <a:schemeClr val="lt1"/>
              </a:solidFill>
            </a:endParaRPr>
          </a:p>
        </p:txBody>
      </p:sp>
      <p:cxnSp>
        <p:nvCxnSpPr>
          <p:cNvPr id="222" name="Google Shape;222;g1022bdb620f_0_11"/>
          <p:cNvCxnSpPr/>
          <p:nvPr/>
        </p:nvCxnSpPr>
        <p:spPr>
          <a:xfrm>
            <a:off x="1276971" y="4397593"/>
            <a:ext cx="27621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3" name="Google Shape;223;g1022bdb620f_0_11"/>
          <p:cNvSpPr txBox="1"/>
          <p:nvPr/>
        </p:nvSpPr>
        <p:spPr>
          <a:xfrm>
            <a:off x="824675" y="4532975"/>
            <a:ext cx="4302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Reminder: Parent Volunteer Orientation </a:t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Thursday, November 18th at 7pm </a:t>
            </a:r>
            <a:endParaRPr>
              <a:solidFill>
                <a:schemeClr val="lt1"/>
              </a:solidFill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4" name="Google Shape;224;g1022bdb620f_0_11"/>
          <p:cNvSpPr txBox="1"/>
          <p:nvPr/>
        </p:nvSpPr>
        <p:spPr>
          <a:xfrm>
            <a:off x="6213835" y="4157978"/>
            <a:ext cx="5316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225" name="Google Shape;225;g1022bdb620f_0_11"/>
          <p:cNvGraphicFramePr/>
          <p:nvPr/>
        </p:nvGraphicFramePr>
        <p:xfrm>
          <a:off x="4961475" y="392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{133744AA-D6E4-484A-B7FA-99B0158948E0}</a:tableStyleId>
              </a:tblPr>
              <a:tblGrid>
                <a:gridCol w="2381100"/>
                <a:gridCol w="1607875"/>
                <a:gridCol w="31543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Name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Grade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Email </a:t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Robert Young II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VPK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mrrob2u78@yahoo.com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Breanna Mervin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K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mervinbreanna@yahoo.com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Marianna Knight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K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knight231994@gmail.com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Carjie Scott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carjamin_scott@yahoo.com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Latoya Lopez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ltlhd1@gmail.com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Logan McCone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mcconelogan1@yahoo.com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Erin Thomas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erin.kazanis@gmail.com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Shanavia Cason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scason253@gmail.com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Bakari McClendon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cslsbmcclendon@gmail.com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Ashley Tensley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tensleyashley@yahoo.com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1" name="Google Shape;231;p5"/>
          <p:cNvSpPr/>
          <p:nvPr/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63636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2" name="Google Shape;232;p5"/>
          <p:cNvSpPr/>
          <p:nvPr/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5"/>
          <p:cNvSpPr txBox="1"/>
          <p:nvPr>
            <p:ph type="title"/>
          </p:nvPr>
        </p:nvSpPr>
        <p:spPr>
          <a:xfrm>
            <a:off x="952108" y="954756"/>
            <a:ext cx="2730414" cy="49460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</a:pPr>
            <a:r>
              <a:rPr lang="en-US">
                <a:solidFill>
                  <a:srgbClr val="FFFFFF"/>
                </a:solidFill>
              </a:rPr>
              <a:t>Remaining</a:t>
            </a:r>
            <a:r>
              <a:rPr lang="en-US">
                <a:solidFill>
                  <a:srgbClr val="FFFFFF"/>
                </a:solidFill>
              </a:rPr>
              <a:t> PTO Meetings  for the school year </a:t>
            </a: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4702296" y="48000"/>
            <a:ext cx="75378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0000">
                <a:schemeClr val="lt1"/>
              </a:gs>
              <a:gs pos="61000">
                <a:srgbClr val="F7F7F7"/>
              </a:gs>
              <a:gs pos="97000">
                <a:srgbClr val="E4E4E4"/>
              </a:gs>
              <a:gs pos="100000">
                <a:srgbClr val="E4E4E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5" name="Google Shape;235;p5"/>
          <p:cNvSpPr txBox="1"/>
          <p:nvPr/>
        </p:nvSpPr>
        <p:spPr>
          <a:xfrm>
            <a:off x="5092925" y="1007998"/>
            <a:ext cx="5953800" cy="37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5F6F1E"/>
                </a:solidFill>
                <a:latin typeface="Garamond"/>
                <a:ea typeface="Garamond"/>
                <a:cs typeface="Garamond"/>
                <a:sym typeface="Garamond"/>
              </a:rPr>
              <a:t>January 18, 2022</a:t>
            </a:r>
            <a:endParaRPr sz="3100">
              <a:solidFill>
                <a:srgbClr val="5F6F1E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5F6F1E"/>
                </a:solidFill>
                <a:latin typeface="Garamond"/>
                <a:ea typeface="Garamond"/>
                <a:cs typeface="Garamond"/>
                <a:sym typeface="Garamond"/>
              </a:rPr>
              <a:t>March 15, 2022</a:t>
            </a:r>
            <a:endParaRPr sz="3100">
              <a:solidFill>
                <a:srgbClr val="5F6F1E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5F6F1E"/>
                </a:solidFill>
                <a:latin typeface="Garamond"/>
                <a:ea typeface="Garamond"/>
                <a:cs typeface="Garamond"/>
                <a:sym typeface="Garamond"/>
              </a:rPr>
              <a:t>May 17, 2022</a:t>
            </a:r>
            <a:endParaRPr sz="3100">
              <a:solidFill>
                <a:srgbClr val="5F6F1E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6" name="Google Shape;236;p5"/>
          <p:cNvSpPr txBox="1"/>
          <p:nvPr/>
        </p:nvSpPr>
        <p:spPr>
          <a:xfrm>
            <a:off x="6100000" y="4099200"/>
            <a:ext cx="5472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Garamond"/>
                <a:ea typeface="Garamond"/>
                <a:cs typeface="Garamond"/>
                <a:sym typeface="Garamond"/>
              </a:rPr>
              <a:t>All meetings are via Zoom and begin at 7pm</a:t>
            </a:r>
            <a:endParaRPr b="1" sz="19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42" name="Google Shape;242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6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44" name="Google Shape;244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46" name="Google Shape;246;p6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7" name="Google Shape;247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8" name="Google Shape;248;p6"/>
          <p:cNvSpPr/>
          <p:nvPr/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rgbClr val="363636"/>
          </a:solidFill>
          <a:ln>
            <a:noFill/>
          </a:ln>
          <a:effectLst>
            <a:outerShdw blurRad="114300" sx="99000" rotWithShape="0" algn="t" dir="5400000" dist="127000" sy="99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9" name="Google Shape;249;p6"/>
          <p:cNvSpPr/>
          <p:nvPr/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5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grpSp>
        <p:nvGrpSpPr>
          <p:cNvPr id="250" name="Google Shape;250;p6"/>
          <p:cNvGrpSpPr/>
          <p:nvPr/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51" name="Google Shape;251;p6"/>
            <p:cNvSpPr/>
            <p:nvPr/>
          </p:nvSpPr>
          <p:spPr>
            <a:xfrm>
              <a:off x="2430976" y="3123631"/>
              <a:ext cx="45720" cy="658368"/>
            </a:xfrm>
            <a:prstGeom prst="roundRect">
              <a:avLst>
                <a:gd fmla="val 50000" name="adj"/>
              </a:avLst>
            </a:prstGeom>
            <a:solidFill>
              <a:schemeClr val="dk2">
                <a:alpha val="5490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252" name="Google Shape;252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6"/>
            <p:cNvSpPr/>
            <p:nvPr/>
          </p:nvSpPr>
          <p:spPr>
            <a:xfrm>
              <a:off x="9717803" y="3124921"/>
              <a:ext cx="45720" cy="658368"/>
            </a:xfrm>
            <a:prstGeom prst="roundRect">
              <a:avLst>
                <a:gd fmla="val 50000" name="adj"/>
              </a:avLst>
            </a:prstGeom>
            <a:solidFill>
              <a:schemeClr val="dk2">
                <a:alpha val="5490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254" name="Google Shape;254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5" name="Google Shape;255;p6"/>
          <p:cNvSpPr txBox="1"/>
          <p:nvPr/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Thank you for coming!</a:t>
            </a:r>
            <a:endParaRPr/>
          </a:p>
        </p:txBody>
      </p:sp>
      <p:cxnSp>
        <p:nvCxnSpPr>
          <p:cNvPr id="256" name="Google Shape;256;p6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7" name="Google Shape;257;p6"/>
          <p:cNvSpPr txBox="1"/>
          <p:nvPr/>
        </p:nvSpPr>
        <p:spPr>
          <a:xfrm>
            <a:off x="2985600" y="4051200"/>
            <a:ext cx="6211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 PTO can be </a:t>
            </a:r>
            <a:r>
              <a:rPr lang="en-US" sz="19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reached</a:t>
            </a:r>
            <a:r>
              <a:rPr lang="en-US" sz="19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at any time at cslspto@gmail.com</a:t>
            </a:r>
            <a:endParaRPr sz="19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2020-11-18T14:22:34Z</dcterms:created>
  <dc:creator>Tarena Stanley</dc:creator>
</cp:coreProperties>
</file>