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Cambria Math"/>
      <p:regular r:id="rId18"/>
    </p:embeddedFont>
    <p:embeddedFont>
      <p:font typeface="Century Gothic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i8DdHRD115mqtOXyzMOtmOEDX0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.fntdata"/><Relationship Id="rId11" Type="http://schemas.openxmlformats.org/officeDocument/2006/relationships/slide" Target="slides/slide7.xml"/><Relationship Id="rId22" Type="http://schemas.openxmlformats.org/officeDocument/2006/relationships/font" Target="fonts/CenturyGothic-boldItalic.fntdata"/><Relationship Id="rId10" Type="http://schemas.openxmlformats.org/officeDocument/2006/relationships/slide" Target="slides/slide6.xml"/><Relationship Id="rId21" Type="http://schemas.openxmlformats.org/officeDocument/2006/relationships/font" Target="fonts/CenturyGothic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enturyGothic-regular.fntdata"/><Relationship Id="rId6" Type="http://schemas.openxmlformats.org/officeDocument/2006/relationships/slide" Target="slides/slide2.xml"/><Relationship Id="rId18" Type="http://schemas.openxmlformats.org/officeDocument/2006/relationships/font" Target="fonts/CambriaMath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eac7a47a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10eac7a47a1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0901156ba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0901156b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0901156ba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0901156ba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901156bab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901156ba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ecbd9fd4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0ecbd9fd41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13" name="Google Shape;1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 txBox="1"/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subTitle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10"/>
          <p:cNvSpPr txBox="1"/>
          <p:nvPr>
            <p:ph idx="10" type="dt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"/>
          <p:cNvSpPr txBox="1"/>
          <p:nvPr>
            <p:ph idx="11" type="ftr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0"/>
          <p:cNvSpPr txBox="1"/>
          <p:nvPr>
            <p:ph idx="12" type="sldNum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/>
          <p:nvPr>
            <p:ph idx="2" type="pic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9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 showMasterSp="0">
  <p:cSld name="Title and Ca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79" name="Google Shape;7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0"/>
          <p:cNvSpPr txBox="1"/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20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 showMasterSp="0">
  <p:cSld name="Quote with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86" name="Google Shape;8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1"/>
          <p:cNvSpPr txBox="1"/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21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1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4" name="Google Shape;94;p21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entury Gothic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 showMasterSp="0">
  <p:cSld name="Name Card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96" name="Google Shape;96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2"/>
          <p:cNvSpPr txBox="1"/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22"/>
          <p:cNvSpPr txBox="1"/>
          <p:nvPr>
            <p:ph idx="10" type="dt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2"/>
          <p:cNvSpPr txBox="1"/>
          <p:nvPr>
            <p:ph idx="11" type="ftr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/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3"/>
          <p:cNvSpPr txBox="1"/>
          <p:nvPr>
            <p:ph idx="1" type="body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5" name="Google Shape;105;p23"/>
          <p:cNvSpPr txBox="1"/>
          <p:nvPr>
            <p:ph idx="2" type="body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6" name="Google Shape;106;p23"/>
          <p:cNvSpPr txBox="1"/>
          <p:nvPr>
            <p:ph idx="3" type="body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p23"/>
          <p:cNvSpPr txBox="1"/>
          <p:nvPr>
            <p:ph idx="4" type="body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8" name="Google Shape;108;p23"/>
          <p:cNvSpPr txBox="1"/>
          <p:nvPr>
            <p:ph idx="5" type="body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23"/>
          <p:cNvSpPr txBox="1"/>
          <p:nvPr>
            <p:ph idx="6" type="body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0" name="Google Shape;110;p23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3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4"/>
          <p:cNvSpPr txBox="1"/>
          <p:nvPr>
            <p:ph idx="1" type="body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24"/>
          <p:cNvSpPr/>
          <p:nvPr>
            <p:ph idx="2" type="pic"/>
          </p:nvPr>
        </p:nvSpPr>
        <p:spPr>
          <a:xfrm>
            <a:off x="688618" y="2362200"/>
            <a:ext cx="3451582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17" name="Google Shape;117;p24"/>
          <p:cNvSpPr txBox="1"/>
          <p:nvPr>
            <p:ph idx="3" type="body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8" name="Google Shape;118;p24"/>
          <p:cNvSpPr txBox="1"/>
          <p:nvPr>
            <p:ph idx="4" type="body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24"/>
          <p:cNvSpPr/>
          <p:nvPr>
            <p:ph idx="5" type="pic"/>
          </p:nvPr>
        </p:nvSpPr>
        <p:spPr>
          <a:xfrm>
            <a:off x="4374263" y="2362200"/>
            <a:ext cx="3448936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0" name="Google Shape;120;p24"/>
          <p:cNvSpPr txBox="1"/>
          <p:nvPr>
            <p:ph idx="6" type="body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1" name="Google Shape;121;p24"/>
          <p:cNvSpPr txBox="1"/>
          <p:nvPr>
            <p:ph idx="7" type="body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24"/>
          <p:cNvSpPr/>
          <p:nvPr>
            <p:ph idx="8" type="pic"/>
          </p:nvPr>
        </p:nvSpPr>
        <p:spPr>
          <a:xfrm>
            <a:off x="8049855" y="2362200"/>
            <a:ext cx="3447878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23" name="Google Shape;123;p24"/>
          <p:cNvSpPr txBox="1"/>
          <p:nvPr>
            <p:ph idx="9" type="body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4" name="Google Shape;124;p24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" type="body"/>
          </p:nvPr>
        </p:nvSpPr>
        <p:spPr>
          <a:xfrm rot="5400000">
            <a:off x="4083938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5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5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134" name="Google Shape;13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>
            <p:ph type="title"/>
          </p:nvPr>
        </p:nvSpPr>
        <p:spPr>
          <a:xfrm rot="5400000">
            <a:off x="8525934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6"/>
          <p:cNvSpPr txBox="1"/>
          <p:nvPr>
            <p:ph idx="1" type="body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6"/>
          <p:cNvSpPr txBox="1"/>
          <p:nvPr>
            <p:ph idx="10" type="dt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11" type="ftr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1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1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BTM.png" id="26" name="Google Shape;26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2"/>
          <p:cNvSpPr txBox="1"/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idx="1" type="body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12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2"/>
          <p:cNvSpPr txBox="1"/>
          <p:nvPr>
            <p:ph idx="11" type="ftr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" type="body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2" type="body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 txBox="1"/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" type="body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14"/>
          <p:cNvSpPr txBox="1"/>
          <p:nvPr>
            <p:ph idx="2" type="body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4"/>
          <p:cNvSpPr txBox="1"/>
          <p:nvPr>
            <p:ph idx="3" type="body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0" sz="2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14"/>
          <p:cNvSpPr txBox="1"/>
          <p:nvPr>
            <p:ph idx="4" type="body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5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7"/>
          <p:cNvSpPr txBox="1"/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7"/>
          <p:cNvSpPr txBox="1"/>
          <p:nvPr>
            <p:ph idx="1" type="body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2" type="body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17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/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/>
          <p:nvPr>
            <p:ph idx="2" type="pic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8"/>
          <p:cNvSpPr txBox="1"/>
          <p:nvPr>
            <p:ph idx="1" type="body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18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2-HD-TOP.png" id="6" name="Google Shape;6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9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9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canva.com/design/DAE1urZOU5A/P-TdP9hoJdukjfgzmHbO7A/watch?utm_content=DAE1urZOU5A&amp;utm_campaign=designshare&amp;utm_medium=link&amp;utm_source=publishsharelink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"/>
          <p:cNvSpPr txBox="1"/>
          <p:nvPr>
            <p:ph type="ctrTitle"/>
          </p:nvPr>
        </p:nvSpPr>
        <p:spPr>
          <a:xfrm>
            <a:off x="1" y="1803405"/>
            <a:ext cx="11965576" cy="18250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104A"/>
              </a:buClr>
              <a:buSzPct val="100000"/>
              <a:buFont typeface="Cambria Math"/>
              <a:buNone/>
            </a:pPr>
            <a:r>
              <a:rPr lang="en-US">
                <a:solidFill>
                  <a:srgbClr val="3F104A"/>
                </a:solidFill>
                <a:latin typeface="Cambria Math"/>
                <a:ea typeface="Cambria Math"/>
                <a:cs typeface="Cambria Math"/>
                <a:sym typeface="Cambria Math"/>
              </a:rPr>
              <a:t>CARING AND SHARING </a:t>
            </a:r>
            <a:br>
              <a:rPr lang="en-US">
                <a:solidFill>
                  <a:srgbClr val="3F104A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r>
              <a:rPr lang="en-US">
                <a:solidFill>
                  <a:srgbClr val="3F104A"/>
                </a:solidFill>
                <a:latin typeface="Cambria Math"/>
                <a:ea typeface="Cambria Math"/>
                <a:cs typeface="Cambria Math"/>
                <a:sym typeface="Cambria Math"/>
              </a:rPr>
              <a:t>PARENT TEACHER ORGANIZATION </a:t>
            </a:r>
            <a:br>
              <a:rPr lang="en-US">
                <a:solidFill>
                  <a:srgbClr val="3F104A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r>
              <a:rPr lang="en-US">
                <a:solidFill>
                  <a:srgbClr val="3F104A"/>
                </a:solidFill>
                <a:latin typeface="Cambria Math"/>
                <a:ea typeface="Cambria Math"/>
                <a:cs typeface="Cambria Math"/>
                <a:sym typeface="Cambria Math"/>
              </a:rPr>
              <a:t>JANUARY GENERAL BODY MEETING </a:t>
            </a:r>
            <a:endParaRPr>
              <a:solidFill>
                <a:srgbClr val="3F104A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45" name="Google Shape;145;p1"/>
          <p:cNvSpPr txBox="1"/>
          <p:nvPr>
            <p:ph idx="1" type="subTitle"/>
          </p:nvPr>
        </p:nvSpPr>
        <p:spPr>
          <a:xfrm>
            <a:off x="1371600" y="3632201"/>
            <a:ext cx="10084526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1437"/>
              </a:buClr>
              <a:buSzPts val="2400"/>
              <a:buNone/>
            </a:pPr>
            <a:r>
              <a:rPr b="1" lang="en-US" sz="2400">
                <a:solidFill>
                  <a:srgbClr val="B01437"/>
                </a:solidFill>
              </a:rPr>
              <a:t>Students get ready for our Roll Call by Grade</a:t>
            </a:r>
            <a:endParaRPr b="1" sz="2400">
              <a:solidFill>
                <a:srgbClr val="B0143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3790"/>
              </a:buClr>
              <a:buSzPct val="100000"/>
              <a:buFont typeface="Cambria Math"/>
              <a:buNone/>
            </a:pPr>
            <a:r>
              <a:rPr lang="en-US" sz="4800">
                <a:solidFill>
                  <a:srgbClr val="F63790"/>
                </a:solidFill>
                <a:latin typeface="Cambria Math"/>
                <a:ea typeface="Cambria Math"/>
                <a:cs typeface="Cambria Math"/>
                <a:sym typeface="Cambria Math"/>
              </a:rPr>
              <a:t>VALENTINE DAY GRAMS </a:t>
            </a:r>
            <a:endParaRPr sz="4800">
              <a:solidFill>
                <a:srgbClr val="F6379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3790"/>
              </a:buClr>
              <a:buSzPct val="100000"/>
              <a:buFont typeface="Cambria Math"/>
              <a:buNone/>
            </a:pPr>
            <a:r>
              <a:rPr lang="en-US" sz="4800">
                <a:solidFill>
                  <a:srgbClr val="F63790"/>
                </a:solidFill>
                <a:latin typeface="Cambria Math"/>
                <a:ea typeface="Cambria Math"/>
                <a:cs typeface="Cambria Math"/>
                <a:sym typeface="Cambria Math"/>
              </a:rPr>
              <a:t>AND PHOTOS</a:t>
            </a:r>
            <a:endParaRPr sz="4800">
              <a:solidFill>
                <a:srgbClr val="F6379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212" name="Google Shape;212;p8"/>
          <p:cNvSpPr txBox="1"/>
          <p:nvPr>
            <p:ph idx="1" type="body"/>
          </p:nvPr>
        </p:nvSpPr>
        <p:spPr>
          <a:xfrm>
            <a:off x="1040200" y="2011375"/>
            <a:ext cx="9720300" cy="41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$8.00 Dollar - medium trinket and candy</a:t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$5.00 Dollar - small trinket and candy</a:t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$1.00 Dollar - candy grab bag</a:t>
            </a:r>
            <a:r>
              <a:rPr lang="en-US"/>
              <a:t> </a:t>
            </a:r>
            <a:endParaRPr/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sz="2700"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$5.00 - Valentine Photo (to be delivered with the grams)</a:t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All orders will be taken via Electronic Order form and </a:t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 payments 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will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 be accepted via Cash App </a:t>
            </a:r>
            <a:r>
              <a:rPr b="1"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through February 8th!</a:t>
            </a:r>
            <a:endParaRPr b="1"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t/>
            </a:r>
            <a:endParaRPr b="1"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8890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481"/>
              <a:buNone/>
            </a:pP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If you are 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unable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 to pay via cash app 1/21, </a:t>
            </a:r>
            <a:r>
              <a:rPr lang="en-US" sz="2700">
                <a:solidFill>
                  <a:srgbClr val="F63790"/>
                </a:solidFill>
                <a:latin typeface="Cambria Math"/>
                <a:ea typeface="Cambria Math"/>
                <a:cs typeface="Cambria Math"/>
                <a:sym typeface="Cambria Math"/>
              </a:rPr>
              <a:t>2/2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, 2/4, </a:t>
            </a:r>
            <a:r>
              <a:rPr lang="en-US" sz="2700">
                <a:solidFill>
                  <a:srgbClr val="F63790"/>
                </a:solidFill>
                <a:latin typeface="Cambria Math"/>
                <a:ea typeface="Cambria Math"/>
                <a:cs typeface="Cambria Math"/>
                <a:sym typeface="Cambria Math"/>
              </a:rPr>
              <a:t>2/7 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are cash 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collection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 days during drop off and pick up, please </a:t>
            </a:r>
            <a:r>
              <a:rPr lang="en-US" sz="2700">
                <a:solidFill>
                  <a:srgbClr val="F63790"/>
                </a:solidFill>
                <a:latin typeface="Cambria Math"/>
                <a:ea typeface="Cambria Math"/>
                <a:cs typeface="Cambria Math"/>
                <a:sym typeface="Cambria Math"/>
              </a:rPr>
              <a:t>do not</a:t>
            </a:r>
            <a:r>
              <a:rPr lang="en-US" sz="27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 send money to school with the students </a:t>
            </a:r>
            <a:endParaRPr sz="27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eac7a47a1_0_1"/>
          <p:cNvSpPr txBox="1"/>
          <p:nvPr>
            <p:ph type="title"/>
          </p:nvPr>
        </p:nvSpPr>
        <p:spPr>
          <a:xfrm>
            <a:off x="451075" y="2890800"/>
            <a:ext cx="11028000" cy="25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3790"/>
              </a:buClr>
              <a:buSzPts val="4800"/>
              <a:buFont typeface="Cambria Math"/>
              <a:buNone/>
            </a:pPr>
            <a:r>
              <a:rPr lang="en-US" sz="48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THANK YOU </a:t>
            </a:r>
            <a:endParaRPr sz="48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3790"/>
              </a:buClr>
              <a:buSzPts val="4800"/>
              <a:buFont typeface="Cambria Math"/>
              <a:buNone/>
            </a:pPr>
            <a:r>
              <a:rPr lang="en-US" sz="48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PARENTS, </a:t>
            </a:r>
            <a:r>
              <a:rPr lang="en-US" sz="48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STUDENTS</a:t>
            </a:r>
            <a:r>
              <a:rPr lang="en-US" sz="48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, AND TEACHERS</a:t>
            </a:r>
            <a:endParaRPr sz="4800">
              <a:solidFill>
                <a:schemeClr val="accent4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3790"/>
              </a:buClr>
              <a:buSzPts val="4800"/>
              <a:buFont typeface="Cambria Math"/>
              <a:buNone/>
            </a:pPr>
            <a:r>
              <a:rPr lang="en-US" sz="4800">
                <a:solidFill>
                  <a:schemeClr val="accent4"/>
                </a:solidFill>
                <a:latin typeface="Cambria Math"/>
                <a:ea typeface="Cambria Math"/>
                <a:cs typeface="Cambria Math"/>
                <a:sym typeface="Cambria Math"/>
              </a:rPr>
              <a:t>FOR JOINING</a:t>
            </a:r>
            <a:r>
              <a:rPr lang="en-US" sz="4800">
                <a:solidFill>
                  <a:srgbClr val="F63790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endParaRPr sz="4800">
              <a:solidFill>
                <a:srgbClr val="F6379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0901156bab_0_0"/>
          <p:cNvSpPr txBox="1"/>
          <p:nvPr>
            <p:ph idx="1" type="body"/>
          </p:nvPr>
        </p:nvSpPr>
        <p:spPr>
          <a:xfrm>
            <a:off x="2632200" y="1416900"/>
            <a:ext cx="44226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50">
                <a:latin typeface="Arial"/>
                <a:ea typeface="Arial"/>
                <a:cs typeface="Arial"/>
                <a:sym typeface="Arial"/>
              </a:rPr>
              <a:t>AUGUST      	                                                          </a:t>
            </a:r>
            <a:endParaRPr b="1"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Jon Parker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Jayce Neal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Sha'ryssa Forrest 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Kaiden James 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Baylea Carey 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Kylie Jenkins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Eben James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Aaliyah Baker   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Myleah Rutledge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Aleah Henderson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50"/>
          </a:p>
        </p:txBody>
      </p:sp>
      <p:sp>
        <p:nvSpPr>
          <p:cNvPr id="223" name="Google Shape;223;g10901156bab_0_0"/>
          <p:cNvSpPr txBox="1"/>
          <p:nvPr>
            <p:ph idx="1" type="body"/>
          </p:nvPr>
        </p:nvSpPr>
        <p:spPr>
          <a:xfrm>
            <a:off x="5485425" y="1416900"/>
            <a:ext cx="2537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50">
                <a:latin typeface="Arial"/>
                <a:ea typeface="Arial"/>
                <a:cs typeface="Arial"/>
                <a:sym typeface="Arial"/>
              </a:rPr>
              <a:t>SEPTEMBER</a:t>
            </a:r>
            <a:endParaRPr b="1"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Abrar Halim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Ariah Sellers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Teniola Olamina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 Karrie Whitfield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Ariyanna Rentz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 Pernell Thomas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Olasanya Olamina        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9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10901156bab_0_0"/>
          <p:cNvSpPr txBox="1"/>
          <p:nvPr>
            <p:ph idx="1" type="body"/>
          </p:nvPr>
        </p:nvSpPr>
        <p:spPr>
          <a:xfrm>
            <a:off x="8904475" y="1416900"/>
            <a:ext cx="2537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50">
                <a:latin typeface="Arial"/>
                <a:ea typeface="Arial"/>
                <a:cs typeface="Arial"/>
                <a:sym typeface="Arial"/>
              </a:rPr>
              <a:t>OCTOBER</a:t>
            </a:r>
            <a:endParaRPr b="1"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London Houston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 Jayden Higgins-Jones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Brandy Griffith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Liam Jones  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Alijah Cotton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Payton Hunt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Laila McClendon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Myracle Dixon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Jachi Johnson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9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g10901156ba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6820">
            <a:off x="152400" y="1283976"/>
            <a:ext cx="2301075" cy="23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0901156bab_0_0"/>
          <p:cNvSpPr txBox="1"/>
          <p:nvPr/>
        </p:nvSpPr>
        <p:spPr>
          <a:xfrm>
            <a:off x="1747725" y="255650"/>
            <a:ext cx="100128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F6379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EAGLE OF THE MONTH</a:t>
            </a:r>
            <a:endParaRPr b="1" sz="4800">
              <a:solidFill>
                <a:srgbClr val="F6379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9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901156bab_0_13"/>
          <p:cNvSpPr txBox="1"/>
          <p:nvPr>
            <p:ph idx="1" type="body"/>
          </p:nvPr>
        </p:nvSpPr>
        <p:spPr>
          <a:xfrm>
            <a:off x="4159025" y="1585400"/>
            <a:ext cx="44226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50">
                <a:latin typeface="Arial"/>
                <a:ea typeface="Arial"/>
                <a:cs typeface="Arial"/>
                <a:sym typeface="Arial"/>
              </a:rPr>
              <a:t>NOVEMBER</a:t>
            </a:r>
            <a:endParaRPr b="1"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Destah’ni Acevedo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Alaya Cason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Noah Young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Arabella Young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Bryanna Moring        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Barrington Carrey    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Rai'lynn Mills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Kaleb Davis     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9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10901156bab_0_13"/>
          <p:cNvSpPr txBox="1"/>
          <p:nvPr>
            <p:ph idx="1" type="body"/>
          </p:nvPr>
        </p:nvSpPr>
        <p:spPr>
          <a:xfrm>
            <a:off x="7988600" y="1585400"/>
            <a:ext cx="2537400" cy="402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950">
                <a:latin typeface="Arial"/>
                <a:ea typeface="Arial"/>
                <a:cs typeface="Arial"/>
                <a:sym typeface="Arial"/>
              </a:rPr>
              <a:t>DECEMBER</a:t>
            </a:r>
            <a:endParaRPr b="1"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McKenzie Young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Kalynn Serenity Johnson        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Khloe Hodges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Nyah Parker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Channing Scott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Kimora Stuckey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Aubrey McKay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Zyon Skanes   	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latin typeface="Arial"/>
                <a:ea typeface="Arial"/>
                <a:cs typeface="Arial"/>
                <a:sym typeface="Arial"/>
              </a:rPr>
              <a:t>Brady Butler                       </a:t>
            </a:r>
            <a:endParaRPr sz="19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95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10901156bab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86820">
            <a:off x="666750" y="1764113"/>
            <a:ext cx="2301075" cy="23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0901156bab_0_13"/>
          <p:cNvSpPr txBox="1"/>
          <p:nvPr/>
        </p:nvSpPr>
        <p:spPr>
          <a:xfrm>
            <a:off x="2914475" y="449925"/>
            <a:ext cx="86067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6379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EAGLE OF THE MONTH</a:t>
            </a:r>
            <a:endParaRPr b="1">
              <a:solidFill>
                <a:srgbClr val="F6379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196F"/>
              </a:buClr>
              <a:buSzPts val="5400"/>
              <a:buFont typeface="Cambria Math"/>
              <a:buNone/>
            </a:pPr>
            <a:r>
              <a:rPr lang="en-US" sz="5400">
                <a:solidFill>
                  <a:srgbClr val="5F196F"/>
                </a:solidFill>
                <a:latin typeface="Cambria Math"/>
                <a:ea typeface="Cambria Math"/>
                <a:cs typeface="Cambria Math"/>
                <a:sym typeface="Cambria Math"/>
              </a:rPr>
              <a:t>AGENDA</a:t>
            </a:r>
            <a:r>
              <a:rPr lang="en-US"/>
              <a:t> </a:t>
            </a:r>
            <a:endParaRPr/>
          </a:p>
        </p:txBody>
      </p:sp>
      <p:sp>
        <p:nvSpPr>
          <p:cNvPr id="151" name="Google Shape;151;p2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196F"/>
              </a:buClr>
              <a:buSzPts val="2200"/>
              <a:buChar char="•"/>
            </a:pPr>
            <a:r>
              <a:rPr lang="en-US">
                <a:solidFill>
                  <a:srgbClr val="5F196F"/>
                </a:solidFill>
              </a:rPr>
              <a:t>Introduction of Assistant Principal – Dr. Epps</a:t>
            </a:r>
            <a:endParaRPr>
              <a:solidFill>
                <a:srgbClr val="5F196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196F"/>
              </a:buClr>
              <a:buSzPts val="2200"/>
              <a:buChar char="•"/>
            </a:pPr>
            <a:r>
              <a:rPr lang="en-US">
                <a:solidFill>
                  <a:srgbClr val="5F196F"/>
                </a:solidFill>
              </a:rPr>
              <a:t>1st Semester Eagle of the Month</a:t>
            </a:r>
            <a:endParaRPr>
              <a:solidFill>
                <a:srgbClr val="5F196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196F"/>
              </a:buClr>
              <a:buSzPts val="2200"/>
              <a:buChar char="•"/>
            </a:pPr>
            <a:r>
              <a:rPr lang="en-US">
                <a:solidFill>
                  <a:srgbClr val="5F196F"/>
                </a:solidFill>
              </a:rPr>
              <a:t>School Donations and Sponsors 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196F"/>
              </a:buClr>
              <a:buSzPts val="2200"/>
              <a:buChar char="•"/>
            </a:pPr>
            <a:r>
              <a:rPr lang="en-US">
                <a:solidFill>
                  <a:srgbClr val="5F196F"/>
                </a:solidFill>
              </a:rPr>
              <a:t>Eagles in the Community 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196F"/>
              </a:buClr>
              <a:buSzPts val="2200"/>
              <a:buChar char="•"/>
            </a:pPr>
            <a:r>
              <a:rPr lang="en-US">
                <a:solidFill>
                  <a:srgbClr val="5F196F"/>
                </a:solidFill>
              </a:rPr>
              <a:t>FSA Testing Dates</a:t>
            </a:r>
            <a:endParaRPr>
              <a:solidFill>
                <a:srgbClr val="5F196F"/>
              </a:solidFill>
            </a:endParaRPr>
          </a:p>
          <a:p>
            <a:pPr indent="-203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196F"/>
              </a:buClr>
              <a:buSzPts val="1800"/>
              <a:buChar char="•"/>
            </a:pPr>
            <a:r>
              <a:rPr lang="en-US">
                <a:solidFill>
                  <a:srgbClr val="5F196F"/>
                </a:solidFill>
              </a:rPr>
              <a:t>Valentine’s Day Event</a:t>
            </a:r>
            <a:endParaRPr>
              <a:solidFill>
                <a:srgbClr val="5F196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"/>
          <p:cNvSpPr txBox="1"/>
          <p:nvPr>
            <p:ph type="title"/>
          </p:nvPr>
        </p:nvSpPr>
        <p:spPr>
          <a:xfrm>
            <a:off x="1380308" y="4343596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1493"/>
              </a:buClr>
              <a:buSzPts val="5400"/>
              <a:buFont typeface="Cambria Math"/>
              <a:buNone/>
            </a:pPr>
            <a:r>
              <a:rPr lang="en-US" sz="5400">
                <a:solidFill>
                  <a:srgbClr val="3A1493"/>
                </a:solidFill>
                <a:latin typeface="Cambria Math"/>
                <a:ea typeface="Cambria Math"/>
                <a:cs typeface="Cambria Math"/>
                <a:sym typeface="Cambria Math"/>
              </a:rPr>
              <a:t>DR. EPPS</a:t>
            </a:r>
            <a:endParaRPr sz="5400">
              <a:solidFill>
                <a:srgbClr val="3A1493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descr="Membership 101: The Welcome Series | Spark Consulting" id="157" name="Google Shape;15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651" y="859426"/>
            <a:ext cx="10058400" cy="361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/>
          <p:nvPr>
            <p:ph type="title"/>
          </p:nvPr>
        </p:nvSpPr>
        <p:spPr>
          <a:xfrm>
            <a:off x="1119052" y="2573578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3790"/>
              </a:buClr>
              <a:buSzPct val="100000"/>
              <a:buFont typeface="Century Gothic"/>
              <a:buNone/>
            </a:pPr>
            <a:r>
              <a:rPr lang="en-US" sz="5400" u="sng">
                <a:solidFill>
                  <a:schemeClr val="hlink"/>
                </a:solidFill>
                <a:hlinkClick r:id="rId3"/>
              </a:rPr>
              <a:t>EAGLE OF THE MONTH</a:t>
            </a:r>
            <a:r>
              <a:rPr lang="en-US" sz="5400"/>
              <a:t> </a:t>
            </a:r>
            <a:br>
              <a:rPr lang="en-US" sz="5400">
                <a:solidFill>
                  <a:srgbClr val="F63790"/>
                </a:solidFill>
              </a:rPr>
            </a:br>
            <a:endParaRPr/>
          </a:p>
        </p:txBody>
      </p:sp>
      <p:sp>
        <p:nvSpPr>
          <p:cNvPr id="163" name="Google Shape;163;p3"/>
          <p:cNvSpPr txBox="1"/>
          <p:nvPr>
            <p:ph idx="1" type="body"/>
          </p:nvPr>
        </p:nvSpPr>
        <p:spPr>
          <a:xfrm>
            <a:off x="3481251" y="3435532"/>
            <a:ext cx="4748349" cy="431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053A"/>
              </a:buClr>
              <a:buSzPts val="2200"/>
              <a:buNone/>
            </a:pPr>
            <a:r>
              <a:rPr b="1" lang="en-US">
                <a:solidFill>
                  <a:srgbClr val="75053A"/>
                </a:solidFill>
              </a:rPr>
              <a:t>For the 1st Semester </a:t>
            </a:r>
            <a:endParaRPr b="1">
              <a:solidFill>
                <a:srgbClr val="75053A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  <p:pic>
        <p:nvPicPr>
          <p:cNvPr id="164" name="Google Shape;16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86820">
            <a:off x="235250" y="1164301"/>
            <a:ext cx="2301075" cy="23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86820">
            <a:off x="9190350" y="4159176"/>
            <a:ext cx="2301075" cy="23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/>
          <p:nvPr>
            <p:ph type="title"/>
          </p:nvPr>
        </p:nvSpPr>
        <p:spPr>
          <a:xfrm>
            <a:off x="113209" y="5525589"/>
            <a:ext cx="11878493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3790"/>
              </a:buClr>
              <a:buSzPts val="4000"/>
              <a:buFont typeface="Century Gothic"/>
              <a:buNone/>
            </a:pPr>
            <a:r>
              <a:rPr lang="en-US">
                <a:solidFill>
                  <a:srgbClr val="F6379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THE COMMUNITY AND ORGANIZATIONS THAT HAVE MADE DONATIONS TO OUR SCHOOL</a:t>
            </a:r>
            <a:endParaRPr>
              <a:solidFill>
                <a:srgbClr val="F6379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ye, I'm tellin' ya: Thank you, Plasencia!!! I'll really ..." id="171" name="Google Shape;17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9634" y="751116"/>
            <a:ext cx="7538704" cy="477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200" y="1582248"/>
            <a:ext cx="4149627" cy="3112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10901156bab_0_30"/>
          <p:cNvPicPr preferRelativeResize="0"/>
          <p:nvPr/>
        </p:nvPicPr>
        <p:blipFill rotWithShape="1">
          <a:blip r:embed="rId3">
            <a:alphaModFix/>
          </a:blip>
          <a:srcRect b="0" l="0" r="5651" t="8391"/>
          <a:stretch/>
        </p:blipFill>
        <p:spPr>
          <a:xfrm rot="-5993892">
            <a:off x="456464" y="28448"/>
            <a:ext cx="2041075" cy="264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0901156bab_0_30"/>
          <p:cNvPicPr preferRelativeResize="0"/>
          <p:nvPr/>
        </p:nvPicPr>
        <p:blipFill rotWithShape="1">
          <a:blip r:embed="rId4">
            <a:alphaModFix/>
          </a:blip>
          <a:srcRect b="0" l="0" r="5329" t="5669"/>
          <a:stretch/>
        </p:blipFill>
        <p:spPr>
          <a:xfrm rot="-4659688">
            <a:off x="9503337" y="-72612"/>
            <a:ext cx="2140950" cy="28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0901156bab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2902" y="1396950"/>
            <a:ext cx="6778498" cy="5083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 txBox="1"/>
          <p:nvPr>
            <p:ph type="title"/>
          </p:nvPr>
        </p:nvSpPr>
        <p:spPr>
          <a:xfrm>
            <a:off x="2895600" y="764373"/>
            <a:ext cx="861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1493"/>
              </a:buClr>
              <a:buSzPct val="100000"/>
              <a:buFont typeface="Cambria Math"/>
              <a:buNone/>
            </a:pPr>
            <a:r>
              <a:rPr lang="en-US" sz="5400">
                <a:solidFill>
                  <a:srgbClr val="3A1493"/>
                </a:solidFill>
                <a:latin typeface="Cambria Math"/>
                <a:ea typeface="Cambria Math"/>
                <a:cs typeface="Cambria Math"/>
                <a:sym typeface="Cambria Math"/>
              </a:rPr>
              <a:t>EAGLES IN THE COMMUNITY</a:t>
            </a:r>
            <a:endParaRPr sz="5400">
              <a:solidFill>
                <a:srgbClr val="3A1493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8634625" y="5504950"/>
            <a:ext cx="3498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entury Gothic"/>
                <a:ea typeface="Century Gothic"/>
                <a:cs typeface="Century Gothic"/>
                <a:sym typeface="Century Gothic"/>
              </a:rPr>
              <a:t>Honoring MLK at </a:t>
            </a:r>
            <a:r>
              <a:rPr b="1" lang="en-US" sz="1600">
                <a:latin typeface="Century Gothic"/>
                <a:ea typeface="Century Gothic"/>
                <a:cs typeface="Century Gothic"/>
                <a:sym typeface="Century Gothic"/>
              </a:rPr>
              <a:t>Alachua</a:t>
            </a:r>
            <a:r>
              <a:rPr b="1" lang="en-US" sz="1600">
                <a:latin typeface="Century Gothic"/>
                <a:ea typeface="Century Gothic"/>
                <a:cs typeface="Century Gothic"/>
                <a:sym typeface="Century Gothic"/>
              </a:rPr>
              <a:t> County School Board Meeting- Tonight </a:t>
            </a:r>
            <a:endParaRPr b="1"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8956850" y="4915650"/>
            <a:ext cx="22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p5"/>
          <p:cNvSpPr txBox="1"/>
          <p:nvPr/>
        </p:nvSpPr>
        <p:spPr>
          <a:xfrm>
            <a:off x="2494650" y="2057375"/>
            <a:ext cx="361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Century Gothic"/>
                <a:ea typeface="Century Gothic"/>
                <a:cs typeface="Century Gothic"/>
                <a:sym typeface="Century Gothic"/>
              </a:rPr>
              <a:t>A Quinn Jones Youth Showcase</a:t>
            </a: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8" name="Google Shape;18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0675" y="1813600"/>
            <a:ext cx="5163251" cy="280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797300"/>
            <a:ext cx="6585875" cy="360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10ecbd9fd41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5" y="3939200"/>
            <a:ext cx="7447151" cy="284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10ecbd9fd41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400" y="745250"/>
            <a:ext cx="4897251" cy="30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0ecbd9fd41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8525" y="644700"/>
            <a:ext cx="5688925" cy="329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7" name="Google Shape;197;g10ecbd9fd41_0_12"/>
          <p:cNvSpPr txBox="1"/>
          <p:nvPr/>
        </p:nvSpPr>
        <p:spPr>
          <a:xfrm>
            <a:off x="1330725" y="838225"/>
            <a:ext cx="318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Gainesville Women’s Club</a:t>
            </a:r>
            <a:endParaRPr b="1"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g10ecbd9fd41_0_12"/>
          <p:cNvSpPr txBox="1"/>
          <p:nvPr/>
        </p:nvSpPr>
        <p:spPr>
          <a:xfrm>
            <a:off x="1330725" y="4004325"/>
            <a:ext cx="3231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99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Wizard of Oz</a:t>
            </a:r>
            <a:endParaRPr sz="3200">
              <a:solidFill>
                <a:srgbClr val="FF99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g10ecbd9fd41_0_12"/>
          <p:cNvSpPr txBox="1"/>
          <p:nvPr/>
        </p:nvSpPr>
        <p:spPr>
          <a:xfrm>
            <a:off x="8684450" y="745250"/>
            <a:ext cx="296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Courthouse renaming program for Judge Stephan P. Mickle Sr</a:t>
            </a:r>
            <a:r>
              <a:rPr b="1"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/>
          </a:p>
        </p:txBody>
      </p:sp>
      <p:pic>
        <p:nvPicPr>
          <p:cNvPr id="200" name="Google Shape;200;g10ecbd9fd41_0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5023" y="4119225"/>
            <a:ext cx="4070875" cy="261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1493"/>
              </a:buClr>
              <a:buSzPts val="4800"/>
              <a:buFont typeface="Cambria Math"/>
              <a:buNone/>
            </a:pPr>
            <a:r>
              <a:rPr lang="en-US" sz="4800">
                <a:solidFill>
                  <a:srgbClr val="3A1493"/>
                </a:solidFill>
                <a:latin typeface="Cambria Math"/>
                <a:ea typeface="Cambria Math"/>
                <a:cs typeface="Cambria Math"/>
                <a:sym typeface="Cambria Math"/>
              </a:rPr>
              <a:t>FSA TESTING DATES </a:t>
            </a:r>
            <a:endParaRPr sz="4800">
              <a:solidFill>
                <a:srgbClr val="3A1493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206" name="Google Shape;206;p7"/>
          <p:cNvSpPr txBox="1"/>
          <p:nvPr>
            <p:ph idx="1" type="body"/>
          </p:nvPr>
        </p:nvSpPr>
        <p:spPr>
          <a:xfrm>
            <a:off x="685800" y="1933304"/>
            <a:ext cx="10820400" cy="4285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1493"/>
              </a:buClr>
              <a:buSzPts val="2400"/>
              <a:buNone/>
            </a:pPr>
            <a:r>
              <a:rPr b="1" lang="en-US" sz="2400">
                <a:solidFill>
                  <a:srgbClr val="3A1493"/>
                </a:solidFill>
              </a:rPr>
              <a:t>April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1493"/>
              </a:buClr>
              <a:buSzPts val="2400"/>
              <a:buChar char="•"/>
            </a:pPr>
            <a:r>
              <a:rPr lang="en-US" sz="2400">
                <a:solidFill>
                  <a:srgbClr val="3A1493"/>
                </a:solidFill>
              </a:rPr>
              <a:t>4/5th grade writing April 5th3rd ELA  April 7, April 8</a:t>
            </a:r>
            <a:endParaRPr sz="2400">
              <a:solidFill>
                <a:srgbClr val="3A149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3A149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1493"/>
              </a:buClr>
              <a:buSzPts val="2400"/>
              <a:buNone/>
            </a:pPr>
            <a:r>
              <a:rPr b="1" lang="en-US" sz="2400">
                <a:solidFill>
                  <a:srgbClr val="3A1493"/>
                </a:solidFill>
              </a:rPr>
              <a:t>May</a:t>
            </a:r>
            <a:endParaRPr b="1" sz="2400">
              <a:solidFill>
                <a:srgbClr val="3A1493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1493"/>
              </a:buClr>
              <a:buSzPts val="2400"/>
              <a:buChar char="•"/>
            </a:pPr>
            <a:r>
              <a:rPr lang="en-US" sz="2400">
                <a:solidFill>
                  <a:srgbClr val="3A1493"/>
                </a:solidFill>
              </a:rPr>
              <a:t>4/5 th grade ELA  May 3, May 4th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1493"/>
              </a:buClr>
              <a:buSzPts val="2400"/>
              <a:buChar char="•"/>
            </a:pPr>
            <a:r>
              <a:rPr lang="en-US" sz="2400">
                <a:solidFill>
                  <a:srgbClr val="3A1493"/>
                </a:solidFill>
              </a:rPr>
              <a:t>3rd -5th grade Math  May 9, May 10</a:t>
            </a:r>
            <a:endParaRPr sz="2400">
              <a:solidFill>
                <a:srgbClr val="3A1493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1493"/>
              </a:buClr>
              <a:buSzPts val="2400"/>
              <a:buChar char="•"/>
            </a:pPr>
            <a:r>
              <a:rPr lang="en-US" sz="2400">
                <a:solidFill>
                  <a:srgbClr val="3A1493"/>
                </a:solidFill>
              </a:rPr>
              <a:t>5th grade Science May 16, May 17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2022-01-17T21:02:13Z</dcterms:created>
  <dc:creator>Fountain, LaKesha N.</dc:creator>
</cp:coreProperties>
</file>